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8" d="100"/>
          <a:sy n="68" d="100"/>
        </p:scale>
        <p:origin x="6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7/9/2020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 descr="A propeller airplane sitting on the tarmac of an airport runway&#10;&#10;Description automatically generated">
            <a:extLst>
              <a:ext uri="{FF2B5EF4-FFF2-40B4-BE49-F238E27FC236}">
                <a16:creationId xmlns:a16="http://schemas.microsoft.com/office/drawing/2014/main" id="{1275DC2B-C12A-4149-9B13-A4F5A06534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9091" t="40029" r="1" b="20595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0FFA78-985C-4F50-B21A-77045C7DF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DDC10A-B221-4B01-874C-29F3635B8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511" y="3236470"/>
            <a:ext cx="6832500" cy="1252601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2800">
                <a:solidFill>
                  <a:srgbClr val="FFFFFE"/>
                </a:solidFill>
              </a:rPr>
              <a:t>NEW HARTZELL SCIMITAR DESIGN PROPELLER FOR THE MITSUBISHI MU-2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5409EC7-69B1-45CC-8FB7-1964C1AB6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4666480"/>
            <a:ext cx="6832499" cy="0"/>
          </a:xfrm>
          <a:prstGeom prst="line">
            <a:avLst/>
          </a:prstGeom>
          <a:ln w="31750">
            <a:solidFill>
              <a:srgbClr val="D8B787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2">
            <a:extLst>
              <a:ext uri="{FF2B5EF4-FFF2-40B4-BE49-F238E27FC236}">
                <a16:creationId xmlns:a16="http://schemas.microsoft.com/office/drawing/2014/main" id="{80F0B4B1-598A-4058-A1F6-09397C63F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0" y="100013"/>
            <a:ext cx="649930" cy="82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945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516F204-7211-4330-8335-0EA769DAD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SIMPLE INSTALLATION WITH PROVEN HARTZELL SUPPORT AND RELIABILITY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474141-B621-4A41-A065-8C43EA622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1579" y="2015734"/>
            <a:ext cx="4162555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THIS </a:t>
            </a:r>
            <a:r>
              <a:rPr lang="en-US" dirty="0" err="1"/>
              <a:t>STC</a:t>
            </a:r>
            <a:r>
              <a:rPr lang="en-US" dirty="0"/>
              <a:t> UTILIZES THE SAME COMPONENTS ALREADY INSTALLED ON THE AIRPLANE, INCLUDING THE PROP DE-ICE SYSTEM AND PROP CONTROL COMPONENTS. THE PROP TO ENGINE RIGGING AND FUNCTIONALITY REMAIN THE SAME</a:t>
            </a:r>
          </a:p>
        </p:txBody>
      </p:sp>
      <p:pic>
        <p:nvPicPr>
          <p:cNvPr id="6" name="Content Placeholder 5" descr="A picture containing object, propeller&#10;&#10;Description automatically generated">
            <a:extLst>
              <a:ext uri="{FF2B5EF4-FFF2-40B4-BE49-F238E27FC236}">
                <a16:creationId xmlns:a16="http://schemas.microsoft.com/office/drawing/2014/main" id="{8639682A-889C-45D1-B832-94804F76D8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845002" y="2015734"/>
            <a:ext cx="3459261" cy="3450613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E4DC46F-B99B-48DD-94BD-9F31EAE10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0" y="100013"/>
            <a:ext cx="649930" cy="82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910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airplane that is parked on the side of a building&#10;&#10;Description automatically generated">
            <a:extLst>
              <a:ext uri="{FF2B5EF4-FFF2-40B4-BE49-F238E27FC236}">
                <a16:creationId xmlns:a16="http://schemas.microsoft.com/office/drawing/2014/main" id="{0DACBDBB-E0A4-4979-AFBA-F3D4422D3A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9091" t="13981" b="17835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6A0FFA78-985C-4F50-B21A-77045C7DF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C2241A-872E-40FC-BB54-A11283010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511" y="3236470"/>
            <a:ext cx="6832500" cy="1252601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700" dirty="0">
                <a:solidFill>
                  <a:srgbClr val="FFFFFE"/>
                </a:solidFill>
              </a:rPr>
              <a:t>ELIMINATION OF REPETITIVE INSPECTION PER ad95-01-02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35145-8FCB-4133-A0B2-03E7FA0AA0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5511" y="4669144"/>
            <a:ext cx="6832499" cy="716529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600" cap="all" dirty="0">
                <a:solidFill>
                  <a:srgbClr val="FFFFFE"/>
                </a:solidFill>
              </a:rPr>
              <a:t>ELIMINATES THE REPETITIVE INSPECTION REQUIREMENTS OF AIRWORTHINESS DIRECTIVE 95-01-02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5409EC7-69B1-45CC-8FB7-1964C1AB6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4666480"/>
            <a:ext cx="6832499" cy="0"/>
          </a:xfrm>
          <a:prstGeom prst="line">
            <a:avLst/>
          </a:prstGeom>
          <a:ln w="31750">
            <a:solidFill>
              <a:srgbClr val="FFF25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2">
            <a:extLst>
              <a:ext uri="{FF2B5EF4-FFF2-40B4-BE49-F238E27FC236}">
                <a16:creationId xmlns:a16="http://schemas.microsoft.com/office/drawing/2014/main" id="{AE1AAAA9-996A-4B24-A672-4F1CC829D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9706" y="74310"/>
            <a:ext cx="649930" cy="82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705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object, propeller&#10;&#10;Description automatically generated">
            <a:extLst>
              <a:ext uri="{FF2B5EF4-FFF2-40B4-BE49-F238E27FC236}">
                <a16:creationId xmlns:a16="http://schemas.microsoft.com/office/drawing/2014/main" id="{863B92F7-6AAB-4BBA-881F-A8C8B4681D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alphaModFix amt="50000"/>
          </a:blip>
          <a:srcRect t="22273" r="-1" b="21335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21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3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817FB7-9131-43BE-B0D3-7F2966976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MODERN, LIGHTER WEIGHT HUB DESIGN AND IMPROVED BLADE DESIGN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601A3-D3CD-45C9-8F84-B85255375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6636" y="1193800"/>
            <a:ext cx="6085091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REDUCES PROPELLER WEIGHT BY 20 POUNDS PER PROPELLER</a:t>
            </a:r>
          </a:p>
          <a:p>
            <a:r>
              <a:rPr lang="en-US" dirty="0"/>
              <a:t>ELIMINATES INDIVIDUAL START LOCKS AT EACH BLADE BY INCORPORATING THE START LOCK </a:t>
            </a:r>
            <a:r>
              <a:rPr lang="en-US"/>
              <a:t>ASSEMBLY INSIDE HUB</a:t>
            </a:r>
            <a:endParaRPr lang="en-US" dirty="0"/>
          </a:p>
          <a:p>
            <a:r>
              <a:rPr lang="en-US" dirty="0"/>
              <a:t>MORE ROBUST SELF-CENTERING, DOUBLE CAPTURED POLISHED ALUMINUM SPINNER DESIGN ELIMINATES SPINNER WOBBLE AND PREMATURE WEAR</a:t>
            </a:r>
          </a:p>
          <a:p>
            <a:r>
              <a:rPr lang="en-US" dirty="0"/>
              <a:t>EFFICIENT SCIMITAR BLADE DESIGN UTILIZING THE LATEST PRODUCTION TECHNOLOGY</a:t>
            </a:r>
          </a:p>
        </p:txBody>
      </p:sp>
      <p:sp>
        <p:nvSpPr>
          <p:cNvPr id="29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A4C0F8C3-1418-4874-8AAA-BD74C0FA8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0" y="100013"/>
            <a:ext cx="649930" cy="82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8538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propeller airplane sitting on the tarmac of an airport runway&#10;&#10;Description automatically generated">
            <a:extLst>
              <a:ext uri="{FF2B5EF4-FFF2-40B4-BE49-F238E27FC236}">
                <a16:creationId xmlns:a16="http://schemas.microsoft.com/office/drawing/2014/main" id="{3F157B05-FEE6-42BF-9998-08E248CFB9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39637" r="9091" b="20987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2AF0D79-4A1A-4F27-B9F0-CF252C4AC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9BB014-C3E0-4D81-BC1F-35E926D4A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E"/>
                </a:solidFill>
              </a:rPr>
              <a:t>EXTENDED TBO REQUIREMENTS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83266B-97F8-4AB9-818F-3A70E8D85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6385" y="1847088"/>
            <a:ext cx="6813363" cy="0"/>
          </a:xfrm>
          <a:prstGeom prst="line">
            <a:avLst/>
          </a:prstGeom>
          <a:ln w="31750">
            <a:solidFill>
              <a:srgbClr val="D8B787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2536E-E983-4B1C-A1AA-29C2751B8B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4017" y="2015733"/>
            <a:ext cx="6815731" cy="402126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D8B787"/>
              </a:buClr>
            </a:pPr>
            <a:r>
              <a:rPr lang="en-US" dirty="0">
                <a:solidFill>
                  <a:srgbClr val="FFFFFE"/>
                </a:solidFill>
              </a:rPr>
              <a:t>EXTENDS MANUFACTURERS RECOMMENDED TBO FROM CURRENT 3000 HOURS OR 5 YEARS TO 4000 HOURS OR 6 YEARS AND ELIMINATES AD 95-01-02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0DD68FC-7F38-4E12-8CC2-EFBD09C33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767" y="89998"/>
            <a:ext cx="649930" cy="82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431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picture containing object, propeller&#10;&#10;Description automatically generated">
            <a:extLst>
              <a:ext uri="{FF2B5EF4-FFF2-40B4-BE49-F238E27FC236}">
                <a16:creationId xmlns:a16="http://schemas.microsoft.com/office/drawing/2014/main" id="{B133CA81-FC6F-4769-BA57-4F16CD99DC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22292" r="-1" b="21315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2AF0D79-4A1A-4F27-B9F0-CF252C4AC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7FB644-3D76-44AC-BFAE-19D5AE38C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E"/>
                </a:solidFill>
              </a:rPr>
              <a:t>IMPROVED CLIMB AND CRUISE PERFORMANCE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83266B-97F8-4AB9-818F-3A70E8D85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6385" y="1847088"/>
            <a:ext cx="6813363" cy="0"/>
          </a:xfrm>
          <a:prstGeom prst="line">
            <a:avLst/>
          </a:prstGeom>
          <a:ln w="31750">
            <a:solidFill>
              <a:srgbClr val="9A5B4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496BF-3980-414A-AA00-82965D55F6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4017" y="2015733"/>
            <a:ext cx="6815731" cy="402126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9A5B4C"/>
              </a:buClr>
            </a:pPr>
            <a:r>
              <a:rPr lang="en-US" dirty="0">
                <a:solidFill>
                  <a:srgbClr val="FFFFFE"/>
                </a:solidFill>
              </a:rPr>
              <a:t>CERTIFICATION FLIGHT TESTING SHOWED IMPROVED CLIMB PERFORMANCE WITH INCREASED CRUISE PERFORMANCE AT REDUCED RPM SETTINGS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35DB2FE5-0590-45ED-8372-389CA5F83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288" y="5885098"/>
            <a:ext cx="649930" cy="82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809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airplane that is parked on the side of a building&#10;&#10;Description automatically generated">
            <a:extLst>
              <a:ext uri="{FF2B5EF4-FFF2-40B4-BE49-F238E27FC236}">
                <a16:creationId xmlns:a16="http://schemas.microsoft.com/office/drawing/2014/main" id="{6F37FBB7-9984-4255-BF00-63200A0166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9091" t="17890" b="13927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68B8211-0B9F-4516-8771-3316E00D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1643" y="636753"/>
            <a:ext cx="8299435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170BD6-82EC-4439-9F50-271D797D4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421" y="804520"/>
            <a:ext cx="6815731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E"/>
                </a:solidFill>
              </a:rPr>
              <a:t>STC pricing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7582E73-8B46-4A0E-944E-58357C80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789" y="1847088"/>
            <a:ext cx="6813363" cy="0"/>
          </a:xfrm>
          <a:prstGeom prst="line">
            <a:avLst/>
          </a:prstGeom>
          <a:ln w="31750">
            <a:solidFill>
              <a:srgbClr val="FFF25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7DE90-00A7-4629-B0FA-C96116927A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3421" y="2015733"/>
            <a:ext cx="6815731" cy="402126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FFF25B"/>
              </a:buClr>
            </a:pPr>
            <a:r>
              <a:rPr lang="en-US" dirty="0">
                <a:solidFill>
                  <a:srgbClr val="FFFFFE"/>
                </a:solidFill>
              </a:rPr>
              <a:t>Installed pricing of completed kit = $85,0000.00 exchange</a:t>
            </a:r>
          </a:p>
          <a:p>
            <a:pPr>
              <a:buClr>
                <a:srgbClr val="FFF25B"/>
              </a:buClr>
            </a:pPr>
            <a:r>
              <a:rPr lang="en-US" dirty="0">
                <a:solidFill>
                  <a:srgbClr val="FFFFFE"/>
                </a:solidFill>
              </a:rPr>
              <a:t>Price includes installation, prop to engine rigging and dynamic balance.</a:t>
            </a:r>
          </a:p>
          <a:p>
            <a:pPr>
              <a:buClr>
                <a:srgbClr val="FFF25B"/>
              </a:buClr>
            </a:pPr>
            <a:r>
              <a:rPr lang="en-US" dirty="0">
                <a:solidFill>
                  <a:srgbClr val="FFFFFE"/>
                </a:solidFill>
              </a:rPr>
              <a:t>No sales tax charged to transaction as Oklahoma is a PRO aerospace state</a:t>
            </a:r>
          </a:p>
          <a:p>
            <a:pPr>
              <a:buClr>
                <a:srgbClr val="FFF25B"/>
              </a:buClr>
            </a:pPr>
            <a:r>
              <a:rPr lang="en-US" dirty="0">
                <a:solidFill>
                  <a:srgbClr val="FFFFFE"/>
                </a:solidFill>
              </a:rPr>
              <a:t>Pricing assumes trade-in of existing propellers </a:t>
            </a:r>
          </a:p>
          <a:p>
            <a:pPr>
              <a:buClr>
                <a:srgbClr val="FFF25B"/>
              </a:buClr>
            </a:pPr>
            <a:r>
              <a:rPr lang="en-US" dirty="0">
                <a:solidFill>
                  <a:srgbClr val="FFFFFE"/>
                </a:solidFill>
              </a:rPr>
              <a:t>SPECIAL PRICING for first 5 sets of propellers sold = $75,000 exchange</a:t>
            </a:r>
          </a:p>
          <a:p>
            <a:pPr>
              <a:buClr>
                <a:srgbClr val="FFF25B"/>
              </a:buClr>
            </a:pPr>
            <a:endParaRPr lang="en-US" dirty="0">
              <a:solidFill>
                <a:srgbClr val="FFFFFE"/>
              </a:solidFill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8536D381-ADB2-41F5-B778-61156D91A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97" y="5878432"/>
            <a:ext cx="649930" cy="82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761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airplane that is parked on the side of a building&#10;&#10;Description automatically generated">
            <a:extLst>
              <a:ext uri="{FF2B5EF4-FFF2-40B4-BE49-F238E27FC236}">
                <a16:creationId xmlns:a16="http://schemas.microsoft.com/office/drawing/2014/main" id="{8A2E608E-DDB2-4FD8-85BB-C6DFAE3D5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9870" b="151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82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propeller airplane sitting on the tarmac of an airport runway&#10;&#10;Description automatically generated">
            <a:extLst>
              <a:ext uri="{FF2B5EF4-FFF2-40B4-BE49-F238E27FC236}">
                <a16:creationId xmlns:a16="http://schemas.microsoft.com/office/drawing/2014/main" id="{F89F7C07-6687-4BA6-80E7-D8A149D589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7656" r="-1" b="1903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2538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221</Words>
  <Application>Microsoft Office PowerPoint</Application>
  <PresentationFormat>Widescreen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Gill Sans MT</vt:lpstr>
      <vt:lpstr>Gallery</vt:lpstr>
      <vt:lpstr>NEW HARTZELL SCIMITAR DESIGN PROPELLER FOR THE MITSUBISHI MU-2</vt:lpstr>
      <vt:lpstr>SIMPLE INSTALLATION WITH PROVEN HARTZELL SUPPORT AND RELIABILITY</vt:lpstr>
      <vt:lpstr>ELIMINATION OF REPETITIVE INSPECTION PER ad95-01-02</vt:lpstr>
      <vt:lpstr>MODERN, LIGHTER WEIGHT HUB DESIGN AND IMPROVED BLADE DESIGN</vt:lpstr>
      <vt:lpstr>EXTENDED TBO REQUIREMENTS</vt:lpstr>
      <vt:lpstr>IMPROVED CLIMB AND CRUISE PERFORMANCE </vt:lpstr>
      <vt:lpstr>STC pricing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HARTZELL SCIMITAR DESIGN PROPELLER FOR THE MITSUBISHI MU-2</dc:title>
  <dc:creator>Mark James</dc:creator>
  <cp:lastModifiedBy>Mark James</cp:lastModifiedBy>
  <cp:revision>1</cp:revision>
  <dcterms:created xsi:type="dcterms:W3CDTF">2020-07-09T15:15:49Z</dcterms:created>
  <dcterms:modified xsi:type="dcterms:W3CDTF">2020-07-09T15:17:50Z</dcterms:modified>
</cp:coreProperties>
</file>